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074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2217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713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7055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9820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271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7032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7885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7604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037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5813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844FA-CBA3-4F53-AB21-A4904ADA3E3A}" type="datetimeFigureOut">
              <a:rPr lang="fr-BE" smtClean="0"/>
              <a:t>11/11/2015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EDA6D-F89B-45D3-A9A0-98911DE69E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2081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File:Eco_echelle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ommons.wikimedia.org/wiki/File:Eco_echelle.p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772400" cy="1470025"/>
          </a:xfrm>
        </p:spPr>
        <p:txBody>
          <a:bodyPr/>
          <a:lstStyle/>
          <a:p>
            <a:r>
              <a:rPr lang="fr-BE" dirty="0" smtClean="0"/>
              <a:t>Chapitre 7 : équilibre du producteur</a:t>
            </a:r>
            <a:endParaRPr lang="fr-B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3861048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12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dirty="0" smtClean="0"/>
              <a:t>3. La méthode du coût marginal</a:t>
            </a:r>
            <a:endParaRPr lang="fr-BE" sz="4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35796"/>
            <a:ext cx="8388424" cy="239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://www.baripedia.net/images/1/1b/Co%C3%BBt_marginal_et_co%C3%BBt_moyen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163530"/>
            <a:ext cx="4500761" cy="331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3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83568" y="51571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 smtClean="0">
                <a:solidFill>
                  <a:srgbClr val="FF0000"/>
                </a:solidFill>
                <a:sym typeface="Wingdings" panose="05000000000000000000" pitchFamily="2" charset="2"/>
              </a:rPr>
              <a:t>Optimum technique </a:t>
            </a:r>
            <a:r>
              <a:rPr lang="fr-BE" dirty="0" smtClean="0">
                <a:sym typeface="Wingdings" panose="05000000000000000000" pitchFamily="2" charset="2"/>
              </a:rPr>
              <a:t>: </a:t>
            </a:r>
            <a:r>
              <a:rPr lang="fr-BE" dirty="0" smtClean="0"/>
              <a:t>niveau de production vendue pour lequel le </a:t>
            </a:r>
            <a:r>
              <a:rPr lang="fr-BE" b="1" dirty="0" smtClean="0"/>
              <a:t>profit </a:t>
            </a:r>
            <a:r>
              <a:rPr lang="fr-BE" b="1" dirty="0" smtClean="0">
                <a:solidFill>
                  <a:srgbClr val="00B050"/>
                </a:solidFill>
              </a:rPr>
              <a:t>unitaire</a:t>
            </a:r>
            <a:r>
              <a:rPr lang="fr-BE" b="1" dirty="0" smtClean="0"/>
              <a:t> est maximum </a:t>
            </a:r>
            <a:r>
              <a:rPr lang="fr-BE" dirty="0" smtClean="0"/>
              <a:t>c’est à dire lorsque </a:t>
            </a:r>
            <a:r>
              <a:rPr lang="fr-BE" b="1" dirty="0" smtClean="0"/>
              <a:t>le coût moyen est minimum</a:t>
            </a:r>
            <a:r>
              <a:rPr lang="fr-BE" dirty="0" smtClean="0"/>
              <a:t>.</a:t>
            </a:r>
            <a:endParaRPr lang="fr-BE" dirty="0"/>
          </a:p>
        </p:txBody>
      </p:sp>
      <p:pic>
        <p:nvPicPr>
          <p:cNvPr id="3076" name="Picture 4" descr="http://www.unit.eu/cours/kit-gestion-ingenieur/Chapitre-2/Compta-gestion-ingenieur/ING-P3-08/Images/Outil-gestion-optimum-techniqu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7015608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679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7584" y="505488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 smtClean="0">
                <a:solidFill>
                  <a:srgbClr val="FF0000"/>
                </a:solidFill>
                <a:sym typeface="Wingdings" panose="05000000000000000000" pitchFamily="2" charset="2"/>
              </a:rPr>
              <a:t>Optimum économique :</a:t>
            </a:r>
            <a:r>
              <a:rPr lang="fr-BE" dirty="0" smtClean="0"/>
              <a:t>niveau de production vendue pour lequel le </a:t>
            </a:r>
            <a:r>
              <a:rPr lang="fr-BE" b="1" dirty="0" smtClean="0"/>
              <a:t>profit </a:t>
            </a:r>
            <a:r>
              <a:rPr lang="fr-BE" b="1" dirty="0" smtClean="0">
                <a:solidFill>
                  <a:srgbClr val="00B050"/>
                </a:solidFill>
              </a:rPr>
              <a:t>total</a:t>
            </a:r>
            <a:r>
              <a:rPr lang="fr-BE" b="1" dirty="0" smtClean="0"/>
              <a:t> est maximum </a:t>
            </a:r>
            <a:r>
              <a:rPr lang="fr-BE" dirty="0" smtClean="0"/>
              <a:t>c’est à dire lorsque </a:t>
            </a:r>
            <a:r>
              <a:rPr lang="fr-BE" b="1" dirty="0" smtClean="0"/>
              <a:t>la recette marginale est égale au coût marginal</a:t>
            </a:r>
            <a:r>
              <a:rPr lang="fr-BE" dirty="0" smtClean="0"/>
              <a:t>. </a:t>
            </a:r>
            <a:r>
              <a:rPr lang="fr-BE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fr-BE" dirty="0"/>
          </a:p>
        </p:txBody>
      </p:sp>
      <p:pic>
        <p:nvPicPr>
          <p:cNvPr id="4098" name="Picture 2" descr="http://www.unit.eu/cours/kit-gestion-ingenieur/Chapitre-2/Compta-gestion-ingenieur/ING-P3-08/Images/Outil-gestion-optimum-economiqu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6120680" cy="383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144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3.1. Rendements d’échelle</a:t>
            </a:r>
            <a:endParaRPr lang="fr-B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0020" y="-1539552"/>
            <a:ext cx="9144000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2"/>
              </a:rPr>
              <a:t>  </a:t>
            </a:r>
            <a:r>
              <a:rPr kumimoji="0" lang="fr-FR" altLang="fr-FR" sz="17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                                                 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67544" y="1291604"/>
            <a:ext cx="8229600" cy="37730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BE" sz="2400" dirty="0" smtClean="0">
                <a:solidFill>
                  <a:srgbClr val="0070C0"/>
                </a:solidFill>
              </a:rPr>
              <a:t>Exemple introductif (Wikipédia)</a:t>
            </a:r>
          </a:p>
          <a:p>
            <a:r>
              <a:rPr lang="fr-BE" sz="2400" dirty="0" smtClean="0">
                <a:solidFill>
                  <a:schemeClr val="accent5">
                    <a:lumMod val="50000"/>
                  </a:schemeClr>
                </a:solidFill>
              </a:rPr>
              <a:t>Coût du dîner </a:t>
            </a:r>
            <a:r>
              <a:rPr lang="fr-BE" sz="2400" dirty="0">
                <a:solidFill>
                  <a:schemeClr val="accent5">
                    <a:lumMod val="50000"/>
                  </a:schemeClr>
                </a:solidFill>
              </a:rPr>
              <a:t>pour 5 amis (lui ne mangeant pas) lui coûtera : 5 € + 15 € = 20 € (une salade composée de 5 tomates). Le coût </a:t>
            </a:r>
            <a:r>
              <a:rPr lang="fr-BE" sz="2400" dirty="0" smtClean="0">
                <a:solidFill>
                  <a:schemeClr val="accent5">
                    <a:lumMod val="50000"/>
                  </a:schemeClr>
                </a:solidFill>
              </a:rPr>
              <a:t>moyen pour </a:t>
            </a:r>
            <a:r>
              <a:rPr lang="fr-BE" sz="2400" dirty="0">
                <a:solidFill>
                  <a:schemeClr val="accent5">
                    <a:lumMod val="50000"/>
                  </a:schemeClr>
                </a:solidFill>
              </a:rPr>
              <a:t>chaque invité est de 20 € divisé par 5 = </a:t>
            </a:r>
            <a:r>
              <a:rPr lang="fr-BE" sz="2400" dirty="0">
                <a:solidFill>
                  <a:schemeClr val="accent6">
                    <a:lumMod val="75000"/>
                  </a:schemeClr>
                </a:solidFill>
              </a:rPr>
              <a:t>4 </a:t>
            </a:r>
            <a:r>
              <a:rPr lang="fr-BE" sz="2400" dirty="0" smtClean="0">
                <a:solidFill>
                  <a:schemeClr val="accent6">
                    <a:lumMod val="75000"/>
                  </a:schemeClr>
                </a:solidFill>
              </a:rPr>
              <a:t>€</a:t>
            </a:r>
          </a:p>
          <a:p>
            <a:r>
              <a:rPr lang="fr-BE" sz="2400" dirty="0" smtClean="0">
                <a:solidFill>
                  <a:schemeClr val="accent5">
                    <a:lumMod val="50000"/>
                  </a:schemeClr>
                </a:solidFill>
              </a:rPr>
              <a:t>S’il en invite un sixième, le coût total sera de 21 €. En effet le temps de préparation restera constant. Dans ce cas, le coût marginal du sixième invité est de 21 € - 20 € = 1 € alors que le coût moyen pour l’ensemble des invités est de 21 € / 6 = </a:t>
            </a:r>
            <a:r>
              <a:rPr lang="fr-BE" sz="2400" dirty="0" smtClean="0">
                <a:solidFill>
                  <a:schemeClr val="accent6">
                    <a:lumMod val="75000"/>
                  </a:schemeClr>
                </a:solidFill>
              </a:rPr>
              <a:t>3,50 €</a:t>
            </a:r>
          </a:p>
          <a:p>
            <a:endParaRPr lang="fr-BE" sz="24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BE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fr-B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59632" y="4595385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/>
              <a:buChar char="à"/>
            </a:pPr>
            <a:r>
              <a:rPr lang="fr-BE" sz="2800" dirty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fr-BE" sz="2800" dirty="0" smtClean="0">
                <a:solidFill>
                  <a:schemeClr val="accent6">
                    <a:lumMod val="75000"/>
                  </a:schemeClr>
                </a:solidFill>
              </a:rPr>
              <a:t>e </a:t>
            </a:r>
            <a:r>
              <a:rPr lang="fr-BE" sz="2800" dirty="0">
                <a:solidFill>
                  <a:schemeClr val="accent6">
                    <a:lumMod val="75000"/>
                  </a:schemeClr>
                </a:solidFill>
              </a:rPr>
              <a:t>coût moyen baisse tant que le coût marginal est inférieur au coût moyen. </a:t>
            </a:r>
            <a:endParaRPr lang="fr-BE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Wingdings"/>
              <a:buChar char="à"/>
            </a:pPr>
            <a:r>
              <a:rPr lang="fr-BE" sz="2800" dirty="0" smtClean="0">
                <a:solidFill>
                  <a:schemeClr val="accent6">
                    <a:lumMod val="75000"/>
                  </a:schemeClr>
                </a:solidFill>
              </a:rPr>
              <a:t>On a souvent intérêt à augmenter sa production pour réduire son coût moyen de production</a:t>
            </a:r>
          </a:p>
        </p:txBody>
      </p:sp>
    </p:spTree>
    <p:extLst>
      <p:ext uri="{BB962C8B-B14F-4D97-AF65-F5344CB8AC3E}">
        <p14:creationId xmlns:p14="http://schemas.microsoft.com/office/powerpoint/2010/main" val="391648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dirty="0" smtClean="0">
                <a:solidFill>
                  <a:schemeClr val="accent6">
                    <a:lumMod val="75000"/>
                  </a:schemeClr>
                </a:solidFill>
              </a:rPr>
              <a:t>! </a:t>
            </a:r>
            <a:r>
              <a:rPr lang="fr-BE" dirty="0" smtClean="0">
                <a:solidFill>
                  <a:schemeClr val="accent5">
                    <a:lumMod val="50000"/>
                  </a:schemeClr>
                </a:solidFill>
              </a:rPr>
              <a:t>Il ne s’agit cependant pas d’une règle générale. En effet, si le saladier de notre économiste ne peut contenir que 6 tomates, le 7</a:t>
            </a:r>
            <a:r>
              <a:rPr lang="fr-BE" baseline="30000" dirty="0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fr-BE" dirty="0" smtClean="0">
                <a:solidFill>
                  <a:schemeClr val="accent5">
                    <a:lumMod val="50000"/>
                  </a:schemeClr>
                </a:solidFill>
              </a:rPr>
              <a:t> invité va l’obliger à préparer un deuxième saladier. Dans ce cas, le coût du repas passera à : 7 € + 15 € + 15 € = 37 € et le coût marginal du septième invité sera de 37 € - 21 € = 16 € </a:t>
            </a:r>
            <a:r>
              <a:rPr lang="fr-BE" dirty="0" smtClean="0">
                <a:solidFill>
                  <a:schemeClr val="accent6">
                    <a:lumMod val="75000"/>
                  </a:schemeClr>
                </a:solidFill>
              </a:rPr>
              <a:t>!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5072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3.1.2. Théorie</a:t>
            </a:r>
            <a:endParaRPr lang="fr-BE" dirty="0"/>
          </a:p>
        </p:txBody>
      </p:sp>
      <p:sp>
        <p:nvSpPr>
          <p:cNvPr id="4" name="Espace réservé du contenu 4"/>
          <p:cNvSpPr txBox="1">
            <a:spLocks/>
          </p:cNvSpPr>
          <p:nvPr/>
        </p:nvSpPr>
        <p:spPr>
          <a:xfrm>
            <a:off x="755576" y="5611050"/>
            <a:ext cx="6768752" cy="1502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dirty="0"/>
          </a:p>
        </p:txBody>
      </p:sp>
      <p:pic>
        <p:nvPicPr>
          <p:cNvPr id="5" name="Picture 2" descr="https://upload.wikimedia.org/wikipedia/commons/thumb/6/6f/Eco_echelle.png/350px-Eco_echell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5184576" cy="4414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868144" y="1834240"/>
            <a:ext cx="29158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000" dirty="0">
                <a:solidFill>
                  <a:schemeClr val="accent3">
                    <a:lumMod val="75000"/>
                  </a:schemeClr>
                </a:solidFill>
              </a:rPr>
              <a:t>Au fur et à mesure qu’augmente la capacité de l’entreprise, le coût moyen diminue : on bénéficie d’</a:t>
            </a:r>
            <a:r>
              <a:rPr lang="fr-BE" sz="2000" b="1" dirty="0">
                <a:solidFill>
                  <a:schemeClr val="accent3">
                    <a:lumMod val="75000"/>
                  </a:schemeClr>
                </a:solidFill>
              </a:rPr>
              <a:t>économies d’échelle</a:t>
            </a:r>
            <a:r>
              <a:rPr lang="fr-BE" sz="20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fr-BE" sz="2000" b="1" dirty="0"/>
          </a:p>
          <a:p>
            <a:endParaRPr lang="fr-BE" sz="2000" dirty="0"/>
          </a:p>
          <a:p>
            <a:r>
              <a:rPr lang="fr-BE" sz="2000" dirty="0">
                <a:solidFill>
                  <a:schemeClr val="accent6">
                    <a:lumMod val="75000"/>
                  </a:schemeClr>
                </a:solidFill>
              </a:rPr>
              <a:t>Après une certaine capacité, des </a:t>
            </a:r>
            <a:r>
              <a:rPr lang="fr-BE" sz="2000" b="1" dirty="0" err="1">
                <a:solidFill>
                  <a:schemeClr val="accent6">
                    <a:lumMod val="75000"/>
                  </a:schemeClr>
                </a:solidFill>
              </a:rPr>
              <a:t>déséconomies</a:t>
            </a:r>
            <a:r>
              <a:rPr lang="fr-BE" sz="2000" b="1" dirty="0">
                <a:solidFill>
                  <a:schemeClr val="accent6">
                    <a:lumMod val="75000"/>
                  </a:schemeClr>
                </a:solidFill>
              </a:rPr>
              <a:t> d’échelle</a:t>
            </a:r>
            <a:r>
              <a:rPr lang="fr-BE" sz="2000" dirty="0">
                <a:solidFill>
                  <a:schemeClr val="accent6">
                    <a:lumMod val="75000"/>
                  </a:schemeClr>
                </a:solidFill>
              </a:rPr>
              <a:t> peuvent apparaître et le coût moyen remonte.</a:t>
            </a:r>
          </a:p>
        </p:txBody>
      </p:sp>
    </p:spTree>
    <p:extLst>
      <p:ext uri="{BB962C8B-B14F-4D97-AF65-F5344CB8AC3E}">
        <p14:creationId xmlns:p14="http://schemas.microsoft.com/office/powerpoint/2010/main" val="97023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Causes des économies d’échelle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4400" dirty="0" smtClean="0">
                <a:solidFill>
                  <a:schemeClr val="accent6">
                    <a:lumMod val="75000"/>
                  </a:schemeClr>
                </a:solidFill>
              </a:rPr>
              <a:t>Présence des coûts fixes</a:t>
            </a:r>
          </a:p>
          <a:p>
            <a:endParaRPr lang="fr-BE" sz="4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BE" sz="4400" dirty="0" smtClean="0">
                <a:solidFill>
                  <a:schemeClr val="accent6">
                    <a:lumMod val="75000"/>
                  </a:schemeClr>
                </a:solidFill>
              </a:rPr>
              <a:t>Spécialisation</a:t>
            </a:r>
          </a:p>
          <a:p>
            <a:endParaRPr lang="fr-BE" sz="4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BE" sz="4400" dirty="0" smtClean="0">
                <a:solidFill>
                  <a:schemeClr val="accent6">
                    <a:lumMod val="75000"/>
                  </a:schemeClr>
                </a:solidFill>
              </a:rPr>
              <a:t>Conditions commerciales</a:t>
            </a:r>
            <a:endParaRPr lang="fr-BE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171" y="1412776"/>
            <a:ext cx="18288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http://romeojuliette.blog.lemonde.fr/files/tempsmodernes_cro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52936"/>
            <a:ext cx="1943147" cy="2021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http://s1.edi-static.fr/Images/Archives/DA/DA134/Encadre5470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526765"/>
            <a:ext cx="3371528" cy="113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29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Causes des </a:t>
            </a:r>
            <a:r>
              <a:rPr lang="fr-BE" dirty="0" err="1" smtClean="0"/>
              <a:t>déséconomies</a:t>
            </a:r>
            <a:r>
              <a:rPr lang="fr-BE" dirty="0" smtClean="0"/>
              <a:t> d’échelle</a:t>
            </a:r>
            <a:endParaRPr lang="fr-BE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6295082" cy="291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033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200</Words>
  <Application>Microsoft Office PowerPoint</Application>
  <PresentationFormat>Affichage à l'écran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Chapitre 7 : équilibre du producteur</vt:lpstr>
      <vt:lpstr>3. La méthode du coût marginal</vt:lpstr>
      <vt:lpstr>Présentation PowerPoint</vt:lpstr>
      <vt:lpstr>Présentation PowerPoint</vt:lpstr>
      <vt:lpstr>3.1. Rendements d’échelle</vt:lpstr>
      <vt:lpstr>Présentation PowerPoint</vt:lpstr>
      <vt:lpstr>3.1.2. Théorie</vt:lpstr>
      <vt:lpstr>Causes des économies d’échelle</vt:lpstr>
      <vt:lpstr>Causes des déséconomies d’échelle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7 : équilibre du producteur</dc:title>
  <dc:creator>ahannon</dc:creator>
  <cp:lastModifiedBy>ahannon</cp:lastModifiedBy>
  <cp:revision>9</cp:revision>
  <dcterms:created xsi:type="dcterms:W3CDTF">2015-11-11T14:37:49Z</dcterms:created>
  <dcterms:modified xsi:type="dcterms:W3CDTF">2015-11-11T15:33:26Z</dcterms:modified>
</cp:coreProperties>
</file>