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72" r:id="rId11"/>
    <p:sldId id="271" r:id="rId12"/>
    <p:sldId id="273" r:id="rId13"/>
    <p:sldId id="275" r:id="rId14"/>
    <p:sldId id="265" r:id="rId15"/>
    <p:sldId id="264" r:id="rId16"/>
    <p:sldId id="274" r:id="rId17"/>
    <p:sldId id="266" r:id="rId18"/>
    <p:sldId id="267" r:id="rId19"/>
    <p:sldId id="268" r:id="rId20"/>
    <p:sldId id="269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042"/>
    <a:srgbClr val="E24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57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85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81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78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48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3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11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70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75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96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32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10CB-F72C-4D1B-A81F-B790B7D7CB19}" type="datetimeFigureOut">
              <a:rPr lang="fr-FR" smtClean="0"/>
              <a:t>07/10/2017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4AF7B-1FFF-40EB-A6D3-2E73227099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47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bf.be/info/monde/detail_les-rohingyas-de-birmanie-sont-apatrides-qu-est-ce-que-cela-implique?id=9707831" TargetMode="External"/><Relationship Id="rId2" Type="http://schemas.openxmlformats.org/officeDocument/2006/relationships/hyperlink" Target="https://www.rtbf.be/auvio/detail_birmanie-plus-de-300-000-refugies-rohingyas-fuient-au-bangladesh?id=225354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yCBG3Hp07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Histoire 3è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smtClean="0"/>
              <a:t>Introduction et quelques rappels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447005" y="6277232"/>
            <a:ext cx="398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Cours de Mme Baeijens 2017 - 2018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78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638" y="2679957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Le concept de migration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1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concept de migration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5653" cy="72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4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L’exemple des </a:t>
            </a:r>
            <a:r>
              <a:rPr lang="fr-FR" dirty="0" err="1" smtClean="0"/>
              <a:t>Rohingyas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127203"/>
            <a:ext cx="10515600" cy="24992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BE" dirty="0" smtClean="0">
                <a:hlinkClick r:id="rId2"/>
              </a:rPr>
              <a:t>Dans l’actualité 2017</a:t>
            </a:r>
          </a:p>
          <a:p>
            <a:pPr marL="0" indent="0">
              <a:buNone/>
            </a:pPr>
            <a:endParaRPr lang="fr-FR" dirty="0" smtClean="0">
              <a:hlinkClick r:id="rId2"/>
            </a:endParaRPr>
          </a:p>
          <a:p>
            <a:r>
              <a:rPr lang="fr-FR" dirty="0" smtClean="0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smtClean="0">
                <a:hlinkClick r:id="rId2"/>
              </a:rPr>
              <a:t>www.rtbf.be/auvio/detail_birmanie-plus-de-300-000-refugies-rohingyas-fuient-au-bangladesh?id=2253541</a:t>
            </a:r>
            <a:endParaRPr lang="fr-FR" dirty="0" smtClean="0"/>
          </a:p>
          <a:p>
            <a:endParaRPr lang="fr-FR" dirty="0"/>
          </a:p>
          <a:p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www.rtbf.be/info/monde/detail_les-rohingyas-de-birmanie-sont-apatrides-qu-est-ce-que-cela-implique?id=9707831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857103" y="1388825"/>
            <a:ext cx="621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Une migration forcée pour des raisons religieuses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9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Compétence : communiquer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843895"/>
            <a:ext cx="10515600" cy="802245"/>
          </a:xfrm>
        </p:spPr>
        <p:txBody>
          <a:bodyPr/>
          <a:lstStyle/>
          <a:p>
            <a:pPr marL="0" indent="0" algn="ctr">
              <a:buNone/>
            </a:pPr>
            <a:r>
              <a:rPr lang="fr-BE" dirty="0" smtClean="0"/>
              <a:t>Construire une carte historique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4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4012" b="12684"/>
          <a:stretch/>
        </p:blipFill>
        <p:spPr>
          <a:xfrm>
            <a:off x="1051964" y="0"/>
            <a:ext cx="5233411" cy="66759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13923" r="9485" b="3599"/>
          <a:stretch/>
        </p:blipFill>
        <p:spPr>
          <a:xfrm>
            <a:off x="6085211" y="64737"/>
            <a:ext cx="5107360" cy="66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2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85055" y="365125"/>
            <a:ext cx="6971270" cy="516907"/>
          </a:xfrm>
        </p:spPr>
        <p:txBody>
          <a:bodyPr>
            <a:normAutofit/>
          </a:bodyPr>
          <a:lstStyle/>
          <a:p>
            <a:r>
              <a:rPr lang="fr-BE" sz="2400" dirty="0" smtClean="0"/>
              <a:t>  L’expansion des territoires celtes du </a:t>
            </a:r>
            <a:r>
              <a:rPr lang="fr-BE" sz="2400" dirty="0" err="1" smtClean="0"/>
              <a:t>VIIIè</a:t>
            </a:r>
            <a:r>
              <a:rPr lang="fr-BE" sz="2400" dirty="0" smtClean="0"/>
              <a:t> au </a:t>
            </a:r>
            <a:r>
              <a:rPr lang="fr-BE" sz="2400" dirty="0" err="1" smtClean="0"/>
              <a:t>IIIè</a:t>
            </a:r>
            <a:r>
              <a:rPr lang="fr-BE" sz="2400" dirty="0" smtClean="0"/>
              <a:t> s. </a:t>
            </a:r>
            <a:r>
              <a:rPr lang="fr-BE" sz="2400" dirty="0" err="1" smtClean="0"/>
              <a:t>acn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10040" r="11175" b="5595"/>
          <a:stretch/>
        </p:blipFill>
        <p:spPr>
          <a:xfrm rot="5400000">
            <a:off x="3474679" y="-800221"/>
            <a:ext cx="5782331" cy="91468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336" y="2078913"/>
            <a:ext cx="18240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BE" sz="1600" dirty="0" smtClean="0"/>
              <a:t>Colorier le fond de carte</a:t>
            </a:r>
          </a:p>
          <a:p>
            <a:pPr marL="342900" indent="-342900">
              <a:buAutoNum type="arabicPeriod"/>
            </a:pPr>
            <a:r>
              <a:rPr lang="fr-BE" sz="1600" dirty="0" smtClean="0"/>
              <a:t>Replacer les deux villes liées aux périodes celtes</a:t>
            </a:r>
          </a:p>
          <a:p>
            <a:pPr marL="342900" indent="-342900">
              <a:buAutoNum type="arabicPeriod"/>
            </a:pPr>
            <a:r>
              <a:rPr lang="fr-BE" sz="1600" dirty="0" smtClean="0"/>
              <a:t>Colorier le territoire d’origine</a:t>
            </a:r>
          </a:p>
          <a:p>
            <a:pPr marL="342900" indent="-342900">
              <a:buAutoNum type="arabicPeriod"/>
            </a:pPr>
            <a:r>
              <a:rPr lang="fr-BE" sz="1600" dirty="0" smtClean="0"/>
              <a:t>Colorier deux zones d’expansion celte</a:t>
            </a:r>
          </a:p>
          <a:p>
            <a:pPr marL="342900" indent="-342900">
              <a:buAutoNum type="arabicPeriod"/>
            </a:pPr>
            <a:r>
              <a:rPr lang="fr-BE" sz="1600" dirty="0" smtClean="0"/>
              <a:t>Créer une légende complète</a:t>
            </a:r>
          </a:p>
          <a:p>
            <a:pPr marL="342900" indent="-342900">
              <a:buAutoNum type="arabicPeriod"/>
            </a:pPr>
            <a:r>
              <a:rPr lang="fr-BE" sz="1600" dirty="0" smtClean="0"/>
              <a:t>Donner un titre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8336" y="1125225"/>
            <a:ext cx="175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Construire une carte historique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1075156" y="1161535"/>
            <a:ext cx="1116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FF0000"/>
                </a:solidFill>
              </a:rPr>
              <a:t>N’oublie pas d’indiquer des dates précises dans la légende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0783330" y="1351005"/>
            <a:ext cx="291826" cy="973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9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Extraits vidéos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www.youtube.com/watch?v=MyCBG3Hp07g</a:t>
            </a:r>
            <a:endParaRPr lang="fr-FR" dirty="0" smtClean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 smtClean="0"/>
              <a:t>Les Celtes, Aux portes de Rome</a:t>
            </a:r>
          </a:p>
          <a:p>
            <a:pPr marL="0" indent="0">
              <a:buNone/>
            </a:pPr>
            <a:r>
              <a:rPr lang="fr-BE" dirty="0" smtClean="0"/>
              <a:t>0 </a:t>
            </a:r>
            <a:r>
              <a:rPr lang="fr-BE" dirty="0" smtClean="0">
                <a:sym typeface="Symbol" panose="05050102010706020507" pitchFamily="18" charset="2"/>
              </a:rPr>
              <a:t> 2:10 min (</a:t>
            </a:r>
            <a:r>
              <a:rPr lang="fr-BE" i="1" dirty="0" smtClean="0">
                <a:sym typeface="Symbol" panose="05050102010706020507" pitchFamily="18" charset="2"/>
              </a:rPr>
              <a:t>introduction</a:t>
            </a:r>
            <a:r>
              <a:rPr lang="fr-BE" dirty="0" smtClean="0">
                <a:sym typeface="Symbol" panose="05050102010706020507" pitchFamily="18" charset="2"/>
              </a:rPr>
              <a:t> )</a:t>
            </a:r>
          </a:p>
          <a:p>
            <a:pPr marL="0" indent="0">
              <a:buNone/>
            </a:pPr>
            <a:r>
              <a:rPr lang="fr-BE" dirty="0" smtClean="0">
                <a:sym typeface="Symbol" panose="05050102010706020507" pitchFamily="18" charset="2"/>
              </a:rPr>
              <a:t>22:30  31: 05 min (</a:t>
            </a:r>
            <a:r>
              <a:rPr lang="fr-BE" i="1" dirty="0" smtClean="0">
                <a:sym typeface="Symbol" panose="05050102010706020507" pitchFamily="18" charset="2"/>
              </a:rPr>
              <a:t>les Celtes de Hallstatt, le monde des puissants</a:t>
            </a:r>
            <a:r>
              <a:rPr lang="fr-BE" dirty="0" smtClean="0">
                <a:sym typeface="Symbol" panose="05050102010706020507" pitchFamily="18" charset="2"/>
              </a:rPr>
              <a:t>)</a:t>
            </a:r>
          </a:p>
          <a:p>
            <a:pPr marL="0" indent="0">
              <a:buNone/>
            </a:pPr>
            <a:r>
              <a:rPr lang="fr-BE" dirty="0" smtClean="0">
                <a:sym typeface="Symbol" panose="05050102010706020507" pitchFamily="18" charset="2"/>
              </a:rPr>
              <a:t>5:20  6:30 min (</a:t>
            </a:r>
            <a:r>
              <a:rPr lang="fr-BE" i="1" dirty="0" err="1" smtClean="0">
                <a:sym typeface="Symbol" panose="05050102010706020507" pitchFamily="18" charset="2"/>
              </a:rPr>
              <a:t>Vè</a:t>
            </a:r>
            <a:r>
              <a:rPr lang="fr-BE" i="1" dirty="0" smtClean="0">
                <a:sym typeface="Symbol" panose="05050102010706020507" pitchFamily="18" charset="2"/>
              </a:rPr>
              <a:t> siècle </a:t>
            </a:r>
            <a:r>
              <a:rPr lang="fr-BE" i="1" dirty="0" err="1" smtClean="0">
                <a:sym typeface="Symbol" panose="05050102010706020507" pitchFamily="18" charset="2"/>
              </a:rPr>
              <a:t>acn</a:t>
            </a:r>
            <a:r>
              <a:rPr lang="fr-BE" i="1" dirty="0" smtClean="0">
                <a:sym typeface="Symbol" panose="05050102010706020507" pitchFamily="18" charset="2"/>
              </a:rPr>
              <a:t>, les Celtes au-delà des Alpes</a:t>
            </a:r>
            <a:r>
              <a:rPr lang="fr-BE" dirty="0" smtClean="0">
                <a:sym typeface="Symbol" panose="05050102010706020507" pitchFamily="18" charset="2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764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5" t="12973" r="4735" b="3544"/>
          <a:stretch/>
        </p:blipFill>
        <p:spPr>
          <a:xfrm>
            <a:off x="197708" y="0"/>
            <a:ext cx="5206313" cy="69185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07" t="29822" r="4735" b="34890"/>
          <a:stretch/>
        </p:blipFill>
        <p:spPr>
          <a:xfrm>
            <a:off x="6211815" y="856735"/>
            <a:ext cx="4909266" cy="3696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8714" y="1383957"/>
            <a:ext cx="3764691" cy="275967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313405" y="2438400"/>
            <a:ext cx="7249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697362" y="5832389"/>
            <a:ext cx="495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i="1" dirty="0" smtClean="0"/>
              <a:t>Gaule celtique au temps de César (Ier s. av. J.C.) </a:t>
            </a:r>
            <a:r>
              <a:rPr lang="fr-BE" sz="1200" dirty="0" smtClean="0"/>
              <a:t>dans HAYT, </a:t>
            </a:r>
            <a:r>
              <a:rPr lang="fr-BE" sz="1200" i="1" dirty="0" smtClean="0"/>
              <a:t>Atlas d’Histoire</a:t>
            </a:r>
            <a:r>
              <a:rPr lang="fr-BE" sz="1200" dirty="0" smtClean="0"/>
              <a:t>, de Boeck et </a:t>
            </a:r>
            <a:r>
              <a:rPr lang="fr-BE" sz="1200" dirty="0" err="1" smtClean="0"/>
              <a:t>Larcier</a:t>
            </a:r>
            <a:r>
              <a:rPr lang="fr-BE" sz="1200" dirty="0" smtClean="0"/>
              <a:t>, Bruxelles, 2003, pl. 29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5421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chéosite - maison gauloi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0" y="181232"/>
            <a:ext cx="3985054" cy="26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s Gaulois, entre mythe et vérité - Cbaconlett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19" y="190187"/>
            <a:ext cx="3530331" cy="26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ganisation de la société celtique - L&amp;#39;Arbre Celtiq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50" y="3446633"/>
            <a:ext cx="80772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7222" y="2949146"/>
            <a:ext cx="3575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/>
              <a:t>Reconstitution d’une maison celte de la période d’Hallstatt, </a:t>
            </a:r>
            <a:r>
              <a:rPr lang="fr-BE" sz="1100" dirty="0" err="1" smtClean="0"/>
              <a:t>Archéosite</a:t>
            </a:r>
            <a:r>
              <a:rPr lang="fr-BE" sz="1100" dirty="0" smtClean="0"/>
              <a:t> d’</a:t>
            </a:r>
            <a:r>
              <a:rPr lang="fr-BE" sz="1100" dirty="0" err="1" smtClean="0"/>
              <a:t>Aubechies</a:t>
            </a:r>
            <a:r>
              <a:rPr lang="fr-BE" sz="1100" dirty="0" smtClean="0"/>
              <a:t>, Belgique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4235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eplums.info/images/55f-gaules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2" y="11379"/>
            <a:ext cx="4320938" cy="26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 site archéologique – Mairie de Verbe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53" y="2802055"/>
            <a:ext cx="8035181" cy="38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597" y="0"/>
            <a:ext cx="6590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de Urban World: Heune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2" y="300681"/>
            <a:ext cx="3567928" cy="272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9099" y="3028454"/>
            <a:ext cx="4531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Reconstitutions de la citadelle de la </a:t>
            </a:r>
            <a:r>
              <a:rPr lang="fr-BE" sz="1200" dirty="0" err="1" smtClean="0"/>
              <a:t>Heuneburg</a:t>
            </a:r>
            <a:r>
              <a:rPr lang="fr-BE" sz="1200" dirty="0" smtClean="0"/>
              <a:t>, fin de la période d’Hallstatt, Allemagne </a:t>
            </a:r>
            <a:endParaRPr lang="fr-FR" sz="1200" dirty="0"/>
          </a:p>
        </p:txBody>
      </p:sp>
      <p:pic>
        <p:nvPicPr>
          <p:cNvPr id="3076" name="Picture 4" descr="Ancient-Celts.Com - Gall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72" y="90035"/>
            <a:ext cx="5373473" cy="36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bracte et le mont Beuvray, un trésor archéologiqu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8" y="3740057"/>
            <a:ext cx="4163026" cy="27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nt-Beuvray (Larochemillay, Saint-Léger-sous-Beuvray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40" y="3924812"/>
            <a:ext cx="2536310" cy="2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175641" y="6563325"/>
            <a:ext cx="432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Le site du Mont </a:t>
            </a:r>
            <a:r>
              <a:rPr lang="fr-BE" sz="1200" dirty="0" err="1" smtClean="0"/>
              <a:t>Beuvray</a:t>
            </a:r>
            <a:r>
              <a:rPr lang="fr-BE" sz="1200" dirty="0" smtClean="0"/>
              <a:t>, Bibracte, France, I s. ACN – Is. PCN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8761445" y="4898571"/>
            <a:ext cx="3321697" cy="181588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1600" i="1" dirty="0" smtClean="0">
                <a:solidFill>
                  <a:schemeClr val="accent1">
                    <a:lumMod val="50000"/>
                  </a:schemeClr>
                </a:solidFill>
              </a:rPr>
              <a:t>Envie d’en savoir davantage?</a:t>
            </a:r>
          </a:p>
          <a:p>
            <a:endParaRPr lang="fr-BE" sz="1600" dirty="0" smtClean="0"/>
          </a:p>
          <a:p>
            <a:r>
              <a:rPr lang="fr-BE" sz="1600" dirty="0" smtClean="0"/>
              <a:t>Héritages 14 – La tombe à char de Vix</a:t>
            </a:r>
          </a:p>
          <a:p>
            <a:r>
              <a:rPr lang="fr-BE" sz="1600" dirty="0" smtClean="0"/>
              <a:t>Héritage 15 – Les tombes à char ardennaises</a:t>
            </a:r>
          </a:p>
          <a:p>
            <a:r>
              <a:rPr lang="fr-BE" sz="1600" dirty="0" smtClean="0"/>
              <a:t>Héritage 16 – Bibracte, un oppidum celtique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639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" b="6902"/>
          <a:stretch/>
        </p:blipFill>
        <p:spPr>
          <a:xfrm>
            <a:off x="3602714" y="0"/>
            <a:ext cx="5169051" cy="679976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5330" y="123568"/>
            <a:ext cx="241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smtClean="0">
                <a:solidFill>
                  <a:schemeClr val="bg1"/>
                </a:solidFill>
              </a:rPr>
              <a:t>Ecrire des références bibliographiques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/>
          <a:stretch/>
        </p:blipFill>
        <p:spPr>
          <a:xfrm>
            <a:off x="5498009" y="246807"/>
            <a:ext cx="4986570" cy="64938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b="6195"/>
          <a:stretch/>
        </p:blipFill>
        <p:spPr>
          <a:xfrm>
            <a:off x="752559" y="277152"/>
            <a:ext cx="4745450" cy="64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"/>
          <a:stretch/>
        </p:blipFill>
        <p:spPr>
          <a:xfrm>
            <a:off x="560110" y="271083"/>
            <a:ext cx="4986570" cy="63927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/>
          <a:stretch/>
        </p:blipFill>
        <p:spPr>
          <a:xfrm>
            <a:off x="5546680" y="291313"/>
            <a:ext cx="4986570" cy="63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à coins arrondis 53"/>
          <p:cNvSpPr/>
          <p:nvPr/>
        </p:nvSpPr>
        <p:spPr>
          <a:xfrm>
            <a:off x="4135029" y="962952"/>
            <a:ext cx="671641" cy="242761"/>
          </a:xfrm>
          <a:prstGeom prst="roundRect">
            <a:avLst/>
          </a:prstGeom>
          <a:solidFill>
            <a:srgbClr val="EE9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à coins arrondis 41"/>
          <p:cNvSpPr/>
          <p:nvPr/>
        </p:nvSpPr>
        <p:spPr>
          <a:xfrm>
            <a:off x="5041338" y="4640250"/>
            <a:ext cx="825388" cy="309785"/>
          </a:xfrm>
          <a:prstGeom prst="roundRect">
            <a:avLst/>
          </a:prstGeom>
          <a:solidFill>
            <a:srgbClr val="E24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20190" y="865848"/>
            <a:ext cx="9872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C.-J. MATHIEU, </a:t>
            </a:r>
            <a:r>
              <a:rPr lang="fr-BE" i="1" dirty="0"/>
              <a:t>Histoire de Belgique</a:t>
            </a:r>
            <a:r>
              <a:rPr lang="fr-BE" dirty="0"/>
              <a:t>, </a:t>
            </a:r>
            <a:r>
              <a:rPr lang="fr-BE" dirty="0" smtClean="0"/>
              <a:t>Namur</a:t>
            </a:r>
            <a:r>
              <a:rPr lang="fr-BE" dirty="0"/>
              <a:t>, </a:t>
            </a:r>
            <a:r>
              <a:rPr lang="fr-BE" dirty="0" err="1"/>
              <a:t>Wesmael</a:t>
            </a:r>
            <a:r>
              <a:rPr lang="fr-BE" dirty="0"/>
              <a:t>-Charlier, 1928, p. 35-36</a:t>
            </a:r>
            <a:endParaRPr lang="fr-FR" dirty="0"/>
          </a:p>
          <a:p>
            <a:r>
              <a:rPr lang="fr-BE" dirty="0"/>
              <a:t> </a:t>
            </a:r>
            <a:endParaRPr lang="fr-FR" dirty="0"/>
          </a:p>
          <a:p>
            <a:r>
              <a:rPr lang="fr-BE" dirty="0"/>
              <a:t> </a:t>
            </a:r>
            <a:endParaRPr lang="fr-FR" dirty="0"/>
          </a:p>
          <a:p>
            <a:r>
              <a:rPr lang="fr-BE" dirty="0"/>
              <a:t>B. LE GENDRE, </a:t>
            </a:r>
            <a:r>
              <a:rPr lang="fr-BE" dirty="0" smtClean="0"/>
              <a:t>« </a:t>
            </a:r>
            <a:r>
              <a:rPr lang="fr-BE" i="1" dirty="0" smtClean="0"/>
              <a:t>L’Europe </a:t>
            </a:r>
            <a:r>
              <a:rPr lang="fr-BE" i="1" dirty="0"/>
              <a:t>de demain se cherche un </a:t>
            </a:r>
            <a:r>
              <a:rPr lang="fr-BE" i="1" dirty="0" smtClean="0"/>
              <a:t>passé », </a:t>
            </a:r>
            <a:r>
              <a:rPr lang="fr-BE" dirty="0"/>
              <a:t>dans </a:t>
            </a:r>
            <a:r>
              <a:rPr lang="fr-BE" i="1" dirty="0"/>
              <a:t>Le Monde, </a:t>
            </a:r>
            <a:r>
              <a:rPr lang="fr-BE" dirty="0"/>
              <a:t>23 novembre </a:t>
            </a:r>
            <a:r>
              <a:rPr lang="fr-BE" dirty="0" smtClean="0"/>
              <a:t>2002, pp. 8-10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33480" y="4393975"/>
            <a:ext cx="87960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dirty="0"/>
              <a:t>DIODORE DE SICILE, </a:t>
            </a:r>
            <a:r>
              <a:rPr lang="fr-BE" i="1" dirty="0"/>
              <a:t>Bibliothèque historique, </a:t>
            </a:r>
            <a:r>
              <a:rPr lang="fr-BE" i="1" dirty="0" smtClean="0"/>
              <a:t>livre </a:t>
            </a:r>
            <a:r>
              <a:rPr lang="fr-BE" i="1" dirty="0"/>
              <a:t>XXII, </a:t>
            </a:r>
            <a:r>
              <a:rPr lang="fr-BE" i="1" dirty="0">
                <a:solidFill>
                  <a:srgbClr val="FF0000"/>
                </a:solidFill>
              </a:rPr>
              <a:t>9</a:t>
            </a:r>
            <a:r>
              <a:rPr lang="fr-BE" dirty="0"/>
              <a:t>, 2</a:t>
            </a:r>
            <a:r>
              <a:rPr lang="fr-BE" baseline="30000" dirty="0"/>
              <a:t>ème</a:t>
            </a:r>
            <a:r>
              <a:rPr lang="fr-BE" dirty="0"/>
              <a:t> moitié du 1</a:t>
            </a:r>
            <a:r>
              <a:rPr lang="fr-BE" baseline="30000" dirty="0"/>
              <a:t>er</a:t>
            </a:r>
            <a:r>
              <a:rPr lang="fr-BE" dirty="0"/>
              <a:t> siècle </a:t>
            </a:r>
            <a:r>
              <a:rPr lang="fr-BE" dirty="0" err="1"/>
              <a:t>acn</a:t>
            </a:r>
            <a:r>
              <a:rPr lang="fr-BE" dirty="0"/>
              <a:t> (Trad. J.-L. BRUNAUX, </a:t>
            </a:r>
            <a:r>
              <a:rPr lang="fr-BE" i="1" dirty="0"/>
              <a:t>Les religions gauloises</a:t>
            </a:r>
            <a:r>
              <a:rPr lang="fr-BE" dirty="0"/>
              <a:t>, Paris, Errance, 2000, p. 249 )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31179" y="784927"/>
            <a:ext cx="1497026" cy="13756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464658" y="2160573"/>
            <a:ext cx="0" cy="4288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31179" y="2710832"/>
            <a:ext cx="160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C00000"/>
                </a:solidFill>
              </a:rPr>
              <a:t>Auteur(s)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2290046" y="1205713"/>
            <a:ext cx="175597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400799" y="2039192"/>
            <a:ext cx="1327094" cy="1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233402" y="2023009"/>
            <a:ext cx="3989373" cy="16183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3552404" y="2023009"/>
            <a:ext cx="16184" cy="566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6554549" y="2039192"/>
            <a:ext cx="8092" cy="550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222775" y="2646096"/>
            <a:ext cx="216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Titre de l’ouvrage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981915" y="2638002"/>
            <a:ext cx="224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50000"/>
                  </a:schemeClr>
                </a:solidFill>
              </a:rPr>
              <a:t>Titre de l’article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6562641" y="784927"/>
            <a:ext cx="566442" cy="5502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7869504" y="1488933"/>
            <a:ext cx="1760017" cy="5502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>
            <a:stCxn id="24" idx="0"/>
          </p:cNvCxnSpPr>
          <p:nvPr/>
        </p:nvCxnSpPr>
        <p:spPr>
          <a:xfrm flipV="1">
            <a:off x="6845862" y="469338"/>
            <a:ext cx="493614" cy="31558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7363751" y="271390"/>
            <a:ext cx="226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Date de publication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3480" y="4640250"/>
            <a:ext cx="1946134" cy="347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/>
          <p:cNvCxnSpPr/>
          <p:nvPr/>
        </p:nvCxnSpPr>
        <p:spPr>
          <a:xfrm>
            <a:off x="2779614" y="4950035"/>
            <a:ext cx="2140344" cy="37559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/>
          <p:cNvSpPr/>
          <p:nvPr/>
        </p:nvSpPr>
        <p:spPr>
          <a:xfrm>
            <a:off x="6149947" y="4507876"/>
            <a:ext cx="2662280" cy="5502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/>
          <p:cNvCxnSpPr/>
          <p:nvPr/>
        </p:nvCxnSpPr>
        <p:spPr>
          <a:xfrm flipV="1">
            <a:off x="950814" y="5575412"/>
            <a:ext cx="6267282" cy="24276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8943048" y="4950035"/>
            <a:ext cx="555653" cy="6743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925904" y="5599688"/>
            <a:ext cx="566443" cy="501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2621819" y="5937861"/>
            <a:ext cx="335819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BE" dirty="0" smtClean="0"/>
              <a:t>Traduit par .. Traduit dans…</a:t>
            </a:r>
            <a:endParaRPr lang="fr-FR" dirty="0"/>
          </a:p>
        </p:txBody>
      </p:sp>
      <p:cxnSp>
        <p:nvCxnSpPr>
          <p:cNvPr id="44" name="Connecteur droit avec flèche 43"/>
          <p:cNvCxnSpPr/>
          <p:nvPr/>
        </p:nvCxnSpPr>
        <p:spPr>
          <a:xfrm flipH="1" flipV="1">
            <a:off x="5041338" y="4137094"/>
            <a:ext cx="323685" cy="489036"/>
          </a:xfrm>
          <a:prstGeom prst="straightConnector1">
            <a:avLst/>
          </a:prstGeom>
          <a:ln>
            <a:solidFill>
              <a:srgbClr val="E24E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3374379" y="3673784"/>
            <a:ext cx="2710832" cy="369332"/>
          </a:xfrm>
          <a:prstGeom prst="rect">
            <a:avLst/>
          </a:prstGeom>
          <a:noFill/>
          <a:ln>
            <a:solidFill>
              <a:srgbClr val="E24EA3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smtClean="0"/>
              <a:t>N° du tome/livre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8116309" y="3621186"/>
            <a:ext cx="2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Dates de vie de l’auteur</a:t>
            </a: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 flipV="1">
            <a:off x="7861410" y="3956393"/>
            <a:ext cx="530031" cy="55148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V="1">
            <a:off x="6085211" y="4010248"/>
            <a:ext cx="283221" cy="6158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300660" y="3766005"/>
            <a:ext cx="137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chapitre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56" name="Connecteur droit avec flèche 55"/>
          <p:cNvCxnSpPr/>
          <p:nvPr/>
        </p:nvCxnSpPr>
        <p:spPr>
          <a:xfrm flipV="1">
            <a:off x="4450619" y="640722"/>
            <a:ext cx="0" cy="322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3738520" y="380326"/>
            <a:ext cx="171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EE9042"/>
                </a:solidFill>
              </a:rPr>
              <a:t>Lieu d’édition</a:t>
            </a:r>
            <a:endParaRPr lang="fr-FR" dirty="0">
              <a:solidFill>
                <a:srgbClr val="EE9042"/>
              </a:solidFill>
            </a:endParaRPr>
          </a:p>
        </p:txBody>
      </p:sp>
      <p:cxnSp>
        <p:nvCxnSpPr>
          <p:cNvPr id="58" name="Connecteur droit 57"/>
          <p:cNvCxnSpPr/>
          <p:nvPr/>
        </p:nvCxnSpPr>
        <p:spPr>
          <a:xfrm>
            <a:off x="4919958" y="1205713"/>
            <a:ext cx="1561762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5231501" y="1205713"/>
            <a:ext cx="352003" cy="28322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5543042" y="1342077"/>
            <a:ext cx="213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7030A0"/>
                </a:solidFill>
              </a:rPr>
              <a:t>Maison d’édition</a:t>
            </a:r>
            <a:endParaRPr lang="fr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6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1" grpId="0"/>
      <p:bldP spid="22" grpId="0"/>
      <p:bldP spid="24" grpId="0" animBg="1"/>
      <p:bldP spid="25" grpId="0" animBg="1"/>
      <p:bldP spid="28" grpId="0"/>
      <p:bldP spid="29" grpId="0" animBg="1"/>
      <p:bldP spid="33" grpId="0" animBg="1"/>
      <p:bldP spid="41" grpId="0" animBg="1"/>
      <p:bldP spid="46" grpId="0" animBg="1"/>
      <p:bldP spid="47" grpId="0"/>
      <p:bldP spid="53" grpId="0"/>
      <p:bldP spid="57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7430" y="857756"/>
            <a:ext cx="87960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BE" b="1" dirty="0"/>
              <a:t>Dessin de la frise du Pilier funéraire d’</a:t>
            </a:r>
            <a:r>
              <a:rPr lang="fr-BE" b="1" dirty="0" err="1"/>
              <a:t>Igel</a:t>
            </a:r>
            <a:r>
              <a:rPr lang="fr-BE" b="1" dirty="0"/>
              <a:t> (près de Trèves), face sud, env. 250 </a:t>
            </a:r>
            <a:r>
              <a:rPr lang="fr-BE" b="1" dirty="0" err="1"/>
              <a:t>ap</a:t>
            </a:r>
            <a:r>
              <a:rPr lang="fr-BE" b="1" dirty="0"/>
              <a:t>. J.C. </a:t>
            </a:r>
            <a:r>
              <a:rPr lang="fr-BE" dirty="0"/>
              <a:t>(D’après </a:t>
            </a:r>
            <a:r>
              <a:rPr lang="fr-BE" i="1" dirty="0"/>
              <a:t>La vie quotidienne dans les agglomérations de Gaule Belgique à l’époque romaine</a:t>
            </a:r>
            <a:r>
              <a:rPr lang="fr-BE" dirty="0"/>
              <a:t>, Coll. Dossiers pédagogiques Gallia </a:t>
            </a:r>
            <a:r>
              <a:rPr lang="fr-BE" dirty="0" err="1"/>
              <a:t>Belgica</a:t>
            </a:r>
            <a:r>
              <a:rPr lang="fr-BE" dirty="0"/>
              <a:t>, Rixensart, Ed. </a:t>
            </a:r>
            <a:r>
              <a:rPr lang="fr-BE" dirty="0" err="1"/>
              <a:t>Archeolo</a:t>
            </a:r>
            <a:r>
              <a:rPr lang="fr-BE" dirty="0"/>
              <a:t>-J, 1989, pl. 51)</a:t>
            </a:r>
            <a:endParaRPr lang="fr-FR" dirty="0"/>
          </a:p>
          <a:p>
            <a:r>
              <a:rPr lang="fr-BE" dirty="0"/>
              <a:t> </a:t>
            </a:r>
            <a:endParaRPr lang="fr-FR" dirty="0"/>
          </a:p>
          <a:p>
            <a:r>
              <a:rPr lang="fr-BE" dirty="0"/>
              <a:t> </a:t>
            </a:r>
            <a:endParaRPr lang="fr-FR" dirty="0"/>
          </a:p>
          <a:p>
            <a:r>
              <a:rPr lang="fr-BE" dirty="0"/>
              <a:t> </a:t>
            </a:r>
            <a:endParaRPr lang="fr-FR" dirty="0"/>
          </a:p>
          <a:p>
            <a:endParaRPr lang="fr-BE" b="1" dirty="0" smtClean="0"/>
          </a:p>
          <a:p>
            <a:endParaRPr lang="fr-BE" b="1" dirty="0"/>
          </a:p>
          <a:p>
            <a:endParaRPr lang="fr-BE" b="1" dirty="0" smtClean="0"/>
          </a:p>
          <a:p>
            <a:endParaRPr lang="fr-BE" b="1" dirty="0" smtClean="0"/>
          </a:p>
          <a:p>
            <a:endParaRPr lang="fr-BE" b="1" dirty="0"/>
          </a:p>
          <a:p>
            <a:endParaRPr lang="fr-BE" b="1" dirty="0" smtClean="0"/>
          </a:p>
          <a:p>
            <a:endParaRPr lang="fr-BE" b="1" dirty="0"/>
          </a:p>
          <a:p>
            <a:r>
              <a:rPr lang="fr-BE" b="1" dirty="0" smtClean="0"/>
              <a:t>Bas-relief</a:t>
            </a:r>
            <a:r>
              <a:rPr lang="fr-BE" b="1" dirty="0"/>
              <a:t>, 1</a:t>
            </a:r>
            <a:r>
              <a:rPr lang="fr-BE" b="1" baseline="30000" dirty="0"/>
              <a:t>er</a:t>
            </a:r>
            <a:r>
              <a:rPr lang="fr-BE" b="1" dirty="0"/>
              <a:t> siècle </a:t>
            </a:r>
            <a:r>
              <a:rPr lang="fr-BE" b="1" dirty="0" err="1"/>
              <a:t>acn</a:t>
            </a:r>
            <a:r>
              <a:rPr lang="fr-BE" b="1" dirty="0"/>
              <a:t> </a:t>
            </a:r>
            <a:r>
              <a:rPr lang="fr-BE" dirty="0"/>
              <a:t>(</a:t>
            </a:r>
            <a:r>
              <a:rPr lang="fr-BE" dirty="0" err="1"/>
              <a:t>Münich</a:t>
            </a:r>
            <a:r>
              <a:rPr lang="fr-BE" dirty="0"/>
              <a:t>, </a:t>
            </a:r>
            <a:r>
              <a:rPr lang="fr-BE" dirty="0" err="1"/>
              <a:t>Glyptothek</a:t>
            </a:r>
            <a:r>
              <a:rPr lang="fr-BE" dirty="0"/>
              <a:t>)</a:t>
            </a:r>
            <a:endParaRPr lang="fr-FR" dirty="0"/>
          </a:p>
          <a:p>
            <a:r>
              <a:rPr lang="fr-BE" dirty="0"/>
              <a:t> </a:t>
            </a:r>
            <a:endParaRPr lang="fr-FR" dirty="0"/>
          </a:p>
          <a:p>
            <a:r>
              <a:rPr lang="fr-BE" i="1" dirty="0"/>
              <a:t> </a:t>
            </a:r>
            <a:endParaRPr lang="fr-FR" i="1" dirty="0"/>
          </a:p>
          <a:p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566442" y="1432290"/>
            <a:ext cx="6327972" cy="3236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558351" y="5600771"/>
            <a:ext cx="898216" cy="809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862139" y="5598955"/>
            <a:ext cx="2725" cy="447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6983426" y="1043871"/>
            <a:ext cx="1760017" cy="5502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537488" y="5102707"/>
            <a:ext cx="1270449" cy="5502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117456" y="6135969"/>
            <a:ext cx="305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Date de création de l’objet</a:t>
            </a: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294711" y="5709401"/>
            <a:ext cx="915020" cy="45112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880090" y="5648239"/>
            <a:ext cx="1867912" cy="6405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486400" y="5524735"/>
            <a:ext cx="335819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BE" dirty="0" smtClean="0"/>
              <a:t>Lieu de conservation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4860279" y="5654644"/>
            <a:ext cx="529017" cy="123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594765" y="1950181"/>
            <a:ext cx="8306474" cy="4046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594765" y="2548991"/>
            <a:ext cx="7392074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017061" y="3061692"/>
            <a:ext cx="454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7030A0"/>
                </a:solidFill>
              </a:rPr>
              <a:t>Ouvrage dans lequel le document a été puisé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081164" y="2663732"/>
            <a:ext cx="173979" cy="44361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66" y="3510268"/>
            <a:ext cx="3888982" cy="15189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3484" y="6100838"/>
            <a:ext cx="269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Type d’objet/description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8" grpId="0" animBg="1"/>
      <p:bldP spid="2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37" y="0"/>
            <a:ext cx="9613557" cy="53229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0524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smtClean="0"/>
              <a:t>Chapitre 1 : Les Celtes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31806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2675" y="-557571"/>
            <a:ext cx="5813517" cy="7633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3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436</Words>
  <Application>Microsoft Office PowerPoint</Application>
  <PresentationFormat>Grand écran</PresentationFormat>
  <Paragraphs>74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Thème Office</vt:lpstr>
      <vt:lpstr>Histoire 3è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Chapitre 1 : Les Celtes</vt:lpstr>
      <vt:lpstr>Présentation PowerPoint</vt:lpstr>
      <vt:lpstr>Le concept de migration</vt:lpstr>
      <vt:lpstr>Le concept de migration</vt:lpstr>
      <vt:lpstr>L’exemple des Rohingyas</vt:lpstr>
      <vt:lpstr>Compétence : communiquer</vt:lpstr>
      <vt:lpstr>Présentation PowerPoint</vt:lpstr>
      <vt:lpstr>  L’expansion des territoires celtes du VIIIè au IIIè s. acn</vt:lpstr>
      <vt:lpstr>Extraits vidéos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3è</dc:title>
  <dc:creator>Vanessa Baeijens</dc:creator>
  <cp:lastModifiedBy>Vanessa Baeijens</cp:lastModifiedBy>
  <cp:revision>47</cp:revision>
  <dcterms:created xsi:type="dcterms:W3CDTF">2017-09-22T10:07:57Z</dcterms:created>
  <dcterms:modified xsi:type="dcterms:W3CDTF">2017-10-07T06:33:57Z</dcterms:modified>
</cp:coreProperties>
</file>